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0"/>
  </p:handoutMasterIdLst>
  <p:sldIdLst>
    <p:sldId id="277" r:id="rId3"/>
    <p:sldId id="327" r:id="rId5"/>
    <p:sldId id="283" r:id="rId6"/>
    <p:sldId id="267" r:id="rId7"/>
    <p:sldId id="256" r:id="rId8"/>
    <p:sldId id="321" r:id="rId9"/>
    <p:sldId id="284" r:id="rId10"/>
    <p:sldId id="329" r:id="rId11"/>
    <p:sldId id="328" r:id="rId12"/>
    <p:sldId id="32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15" r:id="rId21"/>
    <p:sldId id="292" r:id="rId22"/>
    <p:sldId id="313" r:id="rId23"/>
    <p:sldId id="293" r:id="rId24"/>
    <p:sldId id="316" r:id="rId25"/>
    <p:sldId id="295" r:id="rId26"/>
    <p:sldId id="296" r:id="rId27"/>
    <p:sldId id="259" r:id="rId28"/>
    <p:sldId id="297" r:id="rId29"/>
    <p:sldId id="298" r:id="rId30"/>
    <p:sldId id="299" r:id="rId31"/>
    <p:sldId id="300" r:id="rId32"/>
    <p:sldId id="301" r:id="rId33"/>
    <p:sldId id="318" r:id="rId34"/>
    <p:sldId id="302" r:id="rId35"/>
    <p:sldId id="303" r:id="rId36"/>
    <p:sldId id="319" r:id="rId37"/>
    <p:sldId id="304" r:id="rId38"/>
    <p:sldId id="305" r:id="rId39"/>
    <p:sldId id="320" r:id="rId40"/>
    <p:sldId id="306" r:id="rId41"/>
    <p:sldId id="325" r:id="rId42"/>
    <p:sldId id="326" r:id="rId43"/>
    <p:sldId id="308" r:id="rId44"/>
    <p:sldId id="324" r:id="rId45"/>
    <p:sldId id="314" r:id="rId46"/>
    <p:sldId id="309" r:id="rId47"/>
    <p:sldId id="323" r:id="rId48"/>
    <p:sldId id="310" r:id="rId49"/>
  </p:sldIdLst>
  <p:sldSz cx="12192000" cy="6858000"/>
  <p:notesSz cx="7103745" cy="10234295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m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FC"/>
    <a:srgbClr val="9DC3E6"/>
    <a:srgbClr val="C7BEA3"/>
    <a:srgbClr val="E8EBEF"/>
    <a:srgbClr val="D1C7AA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59" d="100"/>
          <a:sy n="59" d="100"/>
        </p:scale>
        <p:origin x="-456" y="-90"/>
      </p:cViewPr>
      <p:guideLst>
        <p:guide orient="horz" pos="20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34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4T12:00:39.02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tags" Target="../tags/tag20.xml"/><Relationship Id="rId3" Type="http://schemas.openxmlformats.org/officeDocument/2006/relationships/image" Target="../media/image6.jpeg"/><Relationship Id="rId2" Type="http://schemas.openxmlformats.org/officeDocument/2006/relationships/tags" Target="../tags/tag19.xml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23.xml"/><Relationship Id="rId3" Type="http://schemas.openxmlformats.org/officeDocument/2006/relationships/image" Target="../media/image9.jpeg"/><Relationship Id="rId2" Type="http://schemas.openxmlformats.org/officeDocument/2006/relationships/tags" Target="../tags/tag22.xml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4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tags" Target="../tags/tag32.xml"/><Relationship Id="rId3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13860" y="4462145"/>
            <a:ext cx="4062095" cy="9290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方正中雅宋简体" panose="02000500000000000000" charset="-122"/>
                <a:ea typeface="方正中雅宋简体" panose="02000500000000000000" charset="-122"/>
                <a:sym typeface="Segoe UI" panose="020B0502040204020203" pitchFamily="34" charset="0"/>
              </a:rPr>
              <a:t>贴近现实，关照现实；</a:t>
            </a:r>
            <a:endParaRPr lang="zh-CN" altLang="en-US" sz="2800" b="1" spc="300" dirty="0">
              <a:solidFill>
                <a:srgbClr val="FFC000"/>
              </a:solidFill>
              <a:latin typeface="方正中雅宋简体" panose="02000500000000000000" charset="-122"/>
              <a:ea typeface="方正中雅宋简体" panose="02000500000000000000" charset="-122"/>
              <a:sym typeface="Segoe UI" panose="020B0502040204020203" pitchFamily="34" charset="0"/>
            </a:endParaRPr>
          </a:p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方正中雅宋简体" panose="02000500000000000000" charset="-122"/>
                <a:ea typeface="方正中雅宋简体" panose="02000500000000000000" charset="-122"/>
                <a:sym typeface="Segoe UI" panose="020B0502040204020203" pitchFamily="34" charset="0"/>
              </a:rPr>
              <a:t>联系理论，旨在实践。</a:t>
            </a:r>
            <a:endParaRPr lang="zh-CN" altLang="en-US" sz="2800" b="1" spc="300" dirty="0">
              <a:solidFill>
                <a:srgbClr val="FFC000"/>
              </a:solidFill>
              <a:latin typeface="方正中雅宋简体" panose="02000500000000000000" charset="-122"/>
              <a:ea typeface="方正中雅宋简体" panose="02000500000000000000" charset="-122"/>
              <a:sym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80895" y="1653540"/>
            <a:ext cx="8579485" cy="8445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cs typeface="黑体" panose="02010609060101010101" charset="-122"/>
                <a:sym typeface="+mn-ea"/>
              </a:rPr>
              <a:t>圕人堂服务体系</a:t>
            </a:r>
            <a:r>
              <a:rPr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cs typeface="黑体" panose="02010609060101010101" charset="-122"/>
                <a:sym typeface="+mn-ea"/>
              </a:rPr>
              <a:t>“融媒体”</a:t>
            </a:r>
            <a:endParaRPr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88000" y="3199130"/>
            <a:ext cx="1313815" cy="128651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184275"/>
            <a:ext cx="9801860" cy="4090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</a:t>
            </a:r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可以将圕人堂QQ群视为“圕”（图书馆）主题交流群，百花齐放。有</a:t>
            </a:r>
            <a:r>
              <a:rPr lang="zh-CN" altLang="en-US" sz="3200" dirty="0">
                <a:solidFill>
                  <a:srgbClr val="FF0000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明线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（公开的交流，你方唱罢我登场），也有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暗线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（小团体的交流或纯粹个人间的交流），聚是一团火，散作满天星。希望圕人堂有助于圕人共知、共建、共享。希望圕人堂有更多知音。希望圕人堂惠及更多人。</a:t>
            </a:r>
            <a:endParaRPr lang="zh-CN" altLang="en-US" sz="3200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34515" y="2501900"/>
            <a:ext cx="852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圕人堂的运行模式</a:t>
            </a:r>
            <a:endParaRPr sz="4800" b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4200" y="3830320"/>
            <a:ext cx="3404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梦想中的运行模式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实践中的运行模式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圕人堂的运行模式</a:t>
            </a:r>
            <a:endParaRPr lang="zh-CN" dirty="0" err="1" smtClean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6545" y="1069173"/>
            <a:ext cx="11692890" cy="4606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将由管理员团队（含编辑团队）、客服团队推进议题式交流机制。考虑在群成员达到一定规模，群成员（主体）基本熟悉群规范，且有一批较为合适的志愿者时成立圕人堂发展基金理事会。客服团队将建立服务规范，它是非常重要的一支团队。圕人堂尚在“等待”10-20名“深度用户”用户加群。如果能保持一支20人左右的“深度用户”群体，圕人堂这样的网络社群可以生存与发展。群体智慧是可再生的资源。一旦进入良性循环，经费应该是不成问题的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我最初的设想是，我搭好一个框架，随时退出，圕人堂群照转。我期望的局面是，少数人搭台多数人唱戏，观众多多益善。我只是搭台者之一，我的角色只是“跑堂的”。作为我的角度，或许只是为了一个梦想，这个梦想就是libseeker（图谋）。我当前愿意做这个搭台者，某种意义上可以说是回馈或传承。我自认为是网络图书馆学（或图林）的受益者之一，我由衷感谢曾经给予我帮助和支持的人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580448" y="499745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dirty="0" err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梦想中的运行模式</a:t>
            </a:r>
            <a:endParaRPr lang="zh-CN" altLang="en-US" sz="2800" b="1" dirty="0" err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520" y="983615"/>
            <a:ext cx="11149330" cy="5313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关于圕人堂群规模（人数），部分成员有误解。圕人堂成员在遵守群规范的前提下，加群自由、退群自由。圕人堂在意的是实实在在让更多人受益。并不是简单的追求人数。觉得有益的留下来，觉得无帮助的随时可退出去。觉得有益的那部分人，最好多一些乐意为群发展做贡献的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zh-CN" altLang="en-US" sz="32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圕人堂QQ群为什么不统一要求实名制？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是一个公开、公共、公益的平台，不宜统一要求实名制。比如有的馆有多名成员，可能还是上下级关系，好些话题，彼此都不敢发言；圕人堂的部分交流成果是公开的，有些观点，不敢或不宜实名表达。实名交流可以利用圕人堂平台，另行组建讨论组或另行建群。如果硬性要求实名制，对于部分职位职称较高的、知名度较高的机构或个人，有可能会存在困扰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圕人堂的运行模式</a:t>
            </a:r>
            <a:endParaRPr lang="zh-CN" dirty="0" err="1" smtClean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725" y="1397000"/>
            <a:ext cx="10951845" cy="490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管理员团队（含《圕人堂周讯》编辑团队）、客服团队协同运作。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</a:t>
            </a:r>
            <a:r>
              <a:rPr lang="en-US" altLang="zh-CN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圕人堂周讯》编辑组的工作有一定的章法，彼此协作。圕人堂QQ群2014年6月12日发布《关于&lt;圕人堂周讯&gt;中成员称呼的通知》。2014年6月13日发布《&lt;圕人堂周讯&gt;编写规范（草案）》。2014年6月16日由宋晓莉创建圕人堂编辑团队群（当前兼作圕人堂管理员团队群）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en-US" altLang="zh-CN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本周讨论概要”的整理是每期《圕人堂周讯》中最为繁重的工作，由宋晓莉、赵生让、董行、范良瑛、曾家琳、张婵、卢娅、陈艳、张芸等成员轮流做。整理好之后发给图谋，由图谋完成《圕人堂周讯》的其余工作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976053" y="809625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实践</a:t>
            </a:r>
            <a:r>
              <a:rPr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中的运行模式</a:t>
            </a:r>
            <a:endParaRPr lang="zh-CN" altLang="en-US" sz="2800" b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圕人堂的运行模式</a:t>
            </a:r>
            <a:endParaRPr lang="zh-CN" dirty="0" err="1" smtClean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2413000"/>
            <a:ext cx="98640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理想的《圕人堂周讯》有特色、有内容、有梦想、有行动……同时，期待《圕人堂周讯》能够有助于“圕人堂发展经费”赢得资助。 囿于种种约束，比如图谋的精力与能力受限等，距离梦想或理想尚较为遥远。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34515" y="2501900"/>
            <a:ext cx="852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圕人堂的几个核心问题</a:t>
            </a:r>
            <a:endParaRPr sz="4800" b="1" dirty="0" err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4200" y="3830320"/>
            <a:ext cx="3404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何谓圕人堂发展经费？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何谓议题式交流机制？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圕人堂QQ群与图谋博客有何关系？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6580" y="1403950"/>
            <a:ext cx="11053946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堂经费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源于圕人堂成员捐赠，逐步争取通过与个人或机构合作获取赞助或捐赠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。经费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用途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：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① 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《圕人堂周讯》编辑补助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；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② 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科学网圕人堂专题征稿稿酬（稿酬的计算方法，拟以80元每千字标准（注：现已调整为100元每千字。），结合“难度系数”进一步调节，也就是优稿优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酬，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主要用来解决一批“公益作业”——参考价值比较高的资料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；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③ 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年度回馈。年底拟设圕人堂“突出贡献奖”、“幸运成员奖”，主要目的是鼓励贡献、鼓励参与，提高圕人堂的凝聚力，提升群的活跃度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；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④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其它。比如圕人堂QQ群超级会员年费、圕人堂管理员补助等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926523" y="683260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圕人堂发展经费</a:t>
            </a: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？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440" y="1403350"/>
            <a:ext cx="107099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对于“圕人堂发展基金”，筹集、管理、支出均由图谋经办。因为图谋是经办人，图谋为圕人堂所做工作均是零报酬。圕人堂发展基金专款专用，借助支付宝账号进行管理，产生动态收益（余额宝收益）直接用作圕人堂发展基金。网络社群的发展，需要与之相适应的激励机制。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圕人堂在探索与实践中谋生存求发展，得益于广大圕人（以圕人堂成员为主体）关注与支持，由衷致谢！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926523" y="881380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何谓圕人堂发展经费？</a:t>
            </a:r>
            <a:endParaRPr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2413000"/>
            <a:ext cx="98640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讨论方法（或交流机制）为，大致分为3环节：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（1）提出问题，议题发起人为主，参与者亦可以补充。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（2）分析问题，可以在线发表意见或建议，更欢迎书面参与（深度参与），可以将有关内容上传群文件或发QQ邮件等。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（3）总结问题。由议题发起人牵头予以总结。依据“消息管理器”信息及群文件等。有关讨论成果，以“圕人堂”这一“集体署名”形式发布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 altLang="en-US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091623" y="1403350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何谓议题式交流机制？</a:t>
            </a:r>
            <a:endParaRPr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67236" y="4866506"/>
            <a:ext cx="4062095" cy="9290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方正中雅宋简体" panose="02000500000000000000" charset="-122"/>
                <a:ea typeface="方正中雅宋简体" panose="02000500000000000000" charset="-122"/>
                <a:sym typeface="Segoe UI" panose="020B0502040204020203" pitchFamily="34" charset="0"/>
              </a:rPr>
              <a:t>贴近现实，关照现实；</a:t>
            </a:r>
            <a:endParaRPr lang="zh-CN" altLang="en-US" sz="2800" b="1" spc="300" dirty="0">
              <a:solidFill>
                <a:srgbClr val="FFC000"/>
              </a:solidFill>
              <a:latin typeface="方正中雅宋简体" panose="02000500000000000000" charset="-122"/>
              <a:ea typeface="方正中雅宋简体" panose="02000500000000000000" charset="-122"/>
              <a:sym typeface="Segoe UI" panose="020B0502040204020203" pitchFamily="34" charset="0"/>
            </a:endParaRPr>
          </a:p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方正中雅宋简体" panose="02000500000000000000" charset="-122"/>
                <a:ea typeface="方正中雅宋简体" panose="02000500000000000000" charset="-122"/>
                <a:sym typeface="Segoe UI" panose="020B0502040204020203" pitchFamily="34" charset="0"/>
              </a:rPr>
              <a:t>联系理论，旨在实践。</a:t>
            </a:r>
            <a:endParaRPr lang="zh-CN" altLang="en-US" sz="2800" b="1" spc="300" dirty="0">
              <a:solidFill>
                <a:srgbClr val="FFC000"/>
              </a:solidFill>
              <a:latin typeface="方正中雅宋简体" panose="02000500000000000000" charset="-122"/>
              <a:ea typeface="方正中雅宋简体" panose="02000500000000000000" charset="-122"/>
              <a:sym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80894" y="417095"/>
            <a:ext cx="8579485" cy="3561347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cs typeface="黑体" panose="02010609060101010101" charset="-122"/>
                <a:sym typeface="+mn-ea"/>
              </a:rPr>
              <a:t>          </a:t>
            </a:r>
            <a:r>
              <a:rPr lang="zh-CN" altLang="en-US" sz="10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cs typeface="黑体" panose="02010609060101010101" charset="-122"/>
                <a:sym typeface="+mn-ea"/>
              </a:rPr>
              <a:t>圕</a:t>
            </a:r>
            <a:endParaRPr lang="en-US" altLang="zh-CN" sz="10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cs typeface="黑体" panose="02010609060101010101" charset="-122"/>
              <a:sym typeface="+mn-ea"/>
            </a:endParaRPr>
          </a:p>
          <a:p>
            <a:r>
              <a:rPr lang="zh-CN" altLang="en-US" sz="60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    </a:t>
            </a:r>
            <a:endParaRPr lang="en-US" altLang="zh-CN" sz="60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en-US" altLang="zh-CN" sz="60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en-US" altLang="zh-CN" sz="60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</a:t>
            </a:r>
            <a:r>
              <a:rPr lang="en-US" altLang="zh-CN" sz="6000" dirty="0" err="1" smtClean="0">
                <a:latin typeface="方正中雅宋简体" panose="02000500000000000000" charset="-122"/>
                <a:ea typeface="方正中雅宋简体" panose="02000500000000000000" charset="-122"/>
              </a:rPr>
              <a:t>tuán</a:t>
            </a:r>
            <a:r>
              <a:rPr lang="en-US" altLang="zh-CN" sz="6000" dirty="0" smtClean="0"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r>
              <a:rPr lang="zh-CN" altLang="en-US" sz="60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</a:t>
            </a:r>
            <a:r>
              <a:rPr lang="zh-CN" altLang="en-US" sz="60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图书馆）</a:t>
            </a:r>
            <a:endParaRPr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23957" y="4546232"/>
            <a:ext cx="1313815" cy="128651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2413000"/>
            <a:ext cx="986409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圕人堂“议题式交流机制”的五要素</a:t>
            </a: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：</a:t>
            </a:r>
            <a:endParaRPr lang="en-US" altLang="zh-CN" sz="3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组织者、参与者、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意义、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影响、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激励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机制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人堂“议题交流机制”</a:t>
            </a: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的作用：</a:t>
            </a:r>
            <a:endParaRPr lang="en-US" altLang="zh-CN" sz="3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---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人堂保持一定活跃度的“保鲜剂”或“防腐剂”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 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en-US" altLang="zh-CN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---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实现圕人堂核心价值的重要手段。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091623" y="1403350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何谓议题式交流机制？</a:t>
            </a:r>
            <a:endParaRPr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725" y="1473200"/>
            <a:ext cx="11391265" cy="4950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r>
              <a:rPr lang="en-US" altLang="zh-CN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人堂QQ群的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“群主”</a:t>
            </a:r>
            <a:r>
              <a:rPr lang="en-US" altLang="zh-CN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----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图谋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博客博主</a:t>
            </a:r>
            <a:r>
              <a:rPr lang="en-US" altLang="zh-CN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----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仅指科学网图谋博客，http://blog.sciencenet.cn/u/libseeker  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）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图谋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博客的核心价值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：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为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图书馆学情报学谋，为图书情报事业谋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圕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人堂的核心价值：“圕人堂QQ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群是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图书馆及图书馆学相关人员的交流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群。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愿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景（VISION）是：圕结就是力量！圕人堂圕结一切可以圕聚的力量。</a:t>
            </a:r>
            <a:endParaRPr lang="en-US" altLang="zh-CN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定位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（MISSION）是：专业讨论、行业交流、信息共享、资源、人脉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。圕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人堂堂风：贴近现实，关照现实，联系理论，旨在实践。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”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24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233295" y="915670"/>
            <a:ext cx="762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圕人堂QQ群与图谋博客有何关系？</a:t>
            </a:r>
            <a:endParaRPr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</a:t>
            </a:r>
            <a:r>
              <a:rPr lang="zh-CN" dirty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几个核心</a:t>
            </a:r>
            <a:r>
              <a:rPr lang="zh-CN" dirty="0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问题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725" y="1473200"/>
            <a:ext cx="11391265" cy="4950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endParaRPr lang="en-US" altLang="zh-CN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32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两者关系</a:t>
            </a:r>
            <a:r>
              <a:rPr lang="zh-CN" altLang="en-US" sz="3200" b="1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：</a:t>
            </a:r>
            <a:endParaRPr lang="en-US" altLang="zh-CN" sz="3200" b="1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博客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可以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视作一个人在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“奋斗”。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可以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视作一群人在“奋斗”（图谋搭台，圕人唱戏）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博客是圕人堂提供服务的辅助平台或补充平台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博客本身可以视作圕人堂的“内容服务”之一，若干博文及其延伸资料可视作参考资料。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233295" y="915670"/>
            <a:ext cx="762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圕人堂QQ群与图谋博客有何关系</a:t>
            </a: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？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34515" y="2501900"/>
            <a:ext cx="852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圕人堂服务体系“融媒体</a:t>
            </a:r>
            <a:r>
              <a:rPr sz="4800" b="1" dirty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”</a:t>
            </a:r>
            <a:endParaRPr sz="4800" b="1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4200" y="3830320"/>
            <a:ext cx="3404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圕人堂服务体系为一体两翼一检索平台</a:t>
            </a:r>
            <a:r>
              <a:rPr lang="zh-CN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090988" y="1543050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第二节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实践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416967" y="261720"/>
            <a:ext cx="8390857" cy="49359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圕人堂服务体系为一体两翼一检索平台</a:t>
            </a:r>
            <a:r>
              <a:rPr lang="zh-CN" altLang="en-US"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以圕人堂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QQ群为体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，以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“科学网图谋博客圕人堂专题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”及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“圕人堂微信公众号</a:t>
            </a:r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”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（圕人堂</a:t>
            </a:r>
            <a:r>
              <a:rPr lang="en-US" altLang="zh-CN" sz="2800" dirty="0" err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LibChat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）</a:t>
            </a:r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为两翼</a:t>
            </a:r>
            <a:endParaRPr lang="en-US" sz="2800" dirty="0" smtClean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一体两翼”的载体是《圕人堂周讯</a:t>
            </a:r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》</a:t>
            </a:r>
            <a:endParaRPr lang="en-US" sz="2800" dirty="0" smtClean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一检索平台</a:t>
            </a:r>
            <a:r>
              <a:rPr lang="en-US"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</a:t>
            </a:r>
            <a:r>
              <a:rPr 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--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QQ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群知识库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</a:t>
            </a:r>
            <a:r>
              <a:rPr lang="en-US" altLang="zh-CN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http://lib.nbt.edu.cn/tuan/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）</a:t>
            </a:r>
            <a:endParaRPr lang="en-US" sz="2800" dirty="0" smtClean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圕人堂微信公众号、科学网图谋博客圕人堂专题</a:t>
            </a:r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（《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圕人堂周讯</a:t>
            </a:r>
            <a:r>
              <a:rPr sz="2800" dirty="0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》）、</a:t>
            </a:r>
            <a:r>
              <a:rPr sz="2800" dirty="0" err="1" smtClean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圕人堂QQ群、圕人堂QQ群知识库，四者之间是</a:t>
            </a:r>
            <a:r>
              <a:rPr sz="2800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“融合“的，共同构成“圕人堂服务体系</a:t>
            </a:r>
            <a:r>
              <a:rPr sz="2800" dirty="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”。</a:t>
            </a:r>
            <a:endParaRPr sz="2800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855" y="616585"/>
            <a:ext cx="10643870" cy="5262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43605" y="615950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 algn="ctr"/>
            <a:r>
              <a:rPr lang="zh-CN" b="1">
                <a:latin typeface="方正中雅宋简体" panose="02000500000000000000" charset="-122"/>
                <a:ea typeface="方正中雅宋简体" panose="02000500000000000000" charset="-122"/>
              </a:rPr>
              <a:t>图1 科学网图谋博客圕人堂专题截图</a:t>
            </a:r>
            <a:endParaRPr lang="zh-CN" altLang="en-US" b="1"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圕人堂微信公众号截图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0490" y="727075"/>
            <a:ext cx="2371090" cy="52705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56000" y="62020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 algn="ctr"/>
            <a:r>
              <a:rPr lang="zh-CN" b="1">
                <a:latin typeface="方正中雅宋简体" panose="02000500000000000000" charset="-122"/>
                <a:ea typeface="方正中雅宋简体" panose="02000500000000000000" charset="-122"/>
              </a:rPr>
              <a:t>图2 圕人堂微信公众号截图</a:t>
            </a:r>
            <a:endParaRPr lang="zh-CN" altLang="en-US" b="1"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7800" y="1797685"/>
            <a:ext cx="7698105" cy="34188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 descr="圕人堂微信公众号关注二维码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6315" y="878205"/>
            <a:ext cx="10081260" cy="49168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56000" y="627126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 algn="ctr"/>
            <a:r>
              <a:rPr lang="zh-CN" b="1">
                <a:latin typeface="方正中雅宋简体" panose="02000500000000000000" charset="-122"/>
                <a:ea typeface="方正中雅宋简体" panose="02000500000000000000" charset="-122"/>
              </a:rPr>
              <a:t>图3 圕人堂微信公众号关注二维码</a:t>
            </a:r>
            <a:endParaRPr lang="zh-CN" altLang="en-US" b="1"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08095" y="621538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 algn="ctr"/>
            <a:r>
              <a:rPr lang="zh-CN" b="1">
                <a:latin typeface="方正中雅宋简体" panose="02000500000000000000" charset="-122"/>
                <a:ea typeface="方正中雅宋简体" panose="02000500000000000000" charset="-122"/>
              </a:rPr>
              <a:t>图4 《圕人堂周讯》电子报截图</a:t>
            </a:r>
            <a:endParaRPr lang="zh-CN" altLang="en-US" b="1"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pic>
        <p:nvPicPr>
          <p:cNvPr id="2" name="图片 2" descr="《圕人堂周讯》电子报截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9025" y="1047750"/>
            <a:ext cx="2000885" cy="4446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38830" y="1153795"/>
            <a:ext cx="7957185" cy="43408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471545" y="62293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 algn="ctr"/>
            <a:r>
              <a:rPr lang="zh-CN" b="1">
                <a:latin typeface="方正中雅宋简体" panose="02000500000000000000" charset="-122"/>
                <a:ea typeface="方正中雅宋简体" panose="02000500000000000000" charset="-122"/>
              </a:rPr>
              <a:t>图5 圕人堂QQ群知识库截图</a:t>
            </a:r>
            <a:endParaRPr lang="zh-CN" altLang="en-US" b="1"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pic>
        <p:nvPicPr>
          <p:cNvPr id="5" name="图片 5" descr="圕人堂QQ群知识库之首页截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9360" y="804545"/>
            <a:ext cx="4653280" cy="524891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619625" y="850900"/>
            <a:ext cx="6989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目录</a:t>
            </a:r>
            <a:r>
              <a:rPr lang="en-US" altLang="zh-CN" sz="4800" b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zh-CN" altLang="en-US" sz="4800" b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62533" y="2291715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圕人堂QQ群的由来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5863" y="2985135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圕人堂的运行模式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5863" y="3633470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圕人堂的几个核心问题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35863" y="4221480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圕人堂服务体系“融媒体”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535863" y="4809490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圕人堂未来展望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765467"/>
            <a:ext cx="98640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内容：综述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“圕人堂”QQ群一周交流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信息。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公开方式：对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“圕人堂”全体成员公开（通过 QQ群邮件推送），同时亦对社会公开（当前主要通过科学网图谋博客“圕人堂”专题公开）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运行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原则是：安全、经济、便捷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《圕人堂周讯》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，一方面是圕人堂QQ群安全运行的“靠山”，一方面是圕人智慧与服务的辛勤结晶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</a:t>
            </a:r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周讯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》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637131"/>
            <a:ext cx="986409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编辑组  13人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b="1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宋晓莉</a:t>
            </a:r>
            <a:r>
              <a:rPr lang="zh-CN" altLang="en-US" sz="28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老师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是《圕人堂周讯》“元老”之一，2014年开始承担周讯编辑工作（同时是圕人堂管理员之一，所有编辑同时是管理员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）。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b="1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曾家琳</a:t>
            </a:r>
            <a:r>
              <a:rPr lang="zh-CN" altLang="en-US" sz="28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老师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一名锐意进取，甘于奉献的图书馆员，从事图书馆工作37年。曾老师于2021年6月5日退休。曾老师2014年6月19日加群，2015年7月加入《圕人堂周讯》编辑团队（是骨干成员，退休后仍参与整理工作），2017年圕人堂“突出贡献奖”获得者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</a:t>
            </a:r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周讯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》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66800" y="1544320"/>
            <a:ext cx="98640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《圕人堂周讯》将圕人堂QQ群、科学网图谋博客圕人堂专题、圕人堂微信公众号融为一体，成为圕人堂服务体系的“融媒体”（资源通融、内容兼融、宣传互融、利益共融）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2021年开始发布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方式共6种：①科学网圕人堂专题；② 圕人堂QQ群群文件；③圕人堂微信公众号；④flbook(H5电子杂志版）；⑤ 圕人堂QQ群群邮件推送（2022年12月因群邮件功能下线终止）；⑥ 圕人堂QQ群知识库（各期周讯版块）。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</a:t>
            </a:r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周讯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》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684889"/>
            <a:ext cx="9864090" cy="4592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是一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个“特色数据库” 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2019年11月19日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，群成员www老师开发了圕人堂QQ群知识库 ，提供对话模式和原文模式两种浏览方式，且可以下载PDF版周讯。www老师所做的工作，有助于《圕人堂周讯》得到进一步关注与利用，很有意义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！www老师这么多年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的辛勤付出均是无偿的，在我看来，实际是“无价的”，难能可贵的，致谢并致敬！粒米成箩，滴水成河。圕人堂的“积蓄”是“可观的”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QQ群知识库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780674"/>
            <a:ext cx="9864090" cy="4620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欣然读书”（注：刘欣网名，时任济宁学院图书馆馆长。）评价：“www老师做的这个‘圕人堂QQ群知识库’，是一个大宝库，是圕人堂的专属创新，我还从未在其他群里看到过。查找下载非常方便实用。非常感谢www老师，可以想见背后付出的大量心血和精力。这个‘知识库’中的个人合集模块非常有趣，可以回看自己全年群中发言，也可以查看所有年份有交集的群好友。就是刚才图谋老师分享的那些‘个人专业画像’‘我参与的话题’‘我的专业同好圈’。这些知识库的功能只有用的人越多、用的次数和机会越多，它才会更有价值，期待更多的参与其中。”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QQ群知识库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35915" y="1682315"/>
            <a:ext cx="114528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微信公众号“圕人堂LibChat”欢迎未关注的成员关注。圕人堂QQ群有群容量限制，圕人堂微信公众号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无限制。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圕人堂微信公众号亦“连接”《圕人堂周讯》，提供H5电子杂志版（点击相关推文文末“阅读原文”可跳转至电子杂志版）链接及科学网圕人堂专题版链接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圕人堂运行9年多，背后实际采取了系列安全保障措施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（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1）加群审核要求提供圕主题信息；（2）成员入群后提醒浏览群规范；（3）圕人堂建群至今，每周编辑发布《圕人堂周讯》，既是“抢救性保护”群交流成果，亦是安全辅助措施（每周周讯整理人关注一周信息，每周周讯由科学网平台进行审核，审核通过后多途径进一步宣传推广）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14"/>
          <p:cNvSpPr txBox="1"/>
          <p:nvPr>
            <p:custDataLst>
              <p:tags r:id="rId2"/>
            </p:custDataLst>
          </p:nvPr>
        </p:nvSpPr>
        <p:spPr>
          <a:xfrm>
            <a:off x="1164590" y="915670"/>
            <a:ext cx="869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微信公众号</a:t>
            </a:r>
            <a:endParaRPr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2164616"/>
            <a:ext cx="9710420" cy="2519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2017年12月24日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成员“年年有余”(注：黄建年网名，时任南京财经大学图书馆馆长）曾赋诗《有缘相会圕人堂》，全诗168字，作者在17分钟内完成，内容如下：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084331"/>
            <a:ext cx="9710420" cy="5268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有缘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相会圕人堂，无心插柳柳成行。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引导后人思路新，启发同辈文采扬。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旦复旦兮志不移，夜继日矣神无伤。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无分老少唯学术，不以贵贱论华章。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长篇大论自得力，片言只字亦发光。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编辑组稿说真言，推介宣传话衷肠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思想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碰撞出火花，头脑风暴显灵光。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未识久有心仪态，线上岂无翰墨香。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不因时空心灵远，勿以流派论短长。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图谋用计非私心，殚心竭虑保安康。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唯愿来年迈大步，定教图林创辉煌。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ctr"/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千言万语道不尽，拙诗陋词两三行。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62400" y="561111"/>
            <a:ext cx="450783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《有缘相会圕人堂》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34515" y="2501900"/>
            <a:ext cx="852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圕人堂未来展望</a:t>
            </a:r>
            <a:endParaRPr sz="4800" b="1" dirty="0" err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4200" y="3830320"/>
            <a:ext cx="371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行动上继续努力，态度上顺其自然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9710420" cy="552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2023年7月7日14：30，圕人堂QQ群成员达2939人（活跃成员313人，占10.6%），在线1551人（活跃成员/在线成员为20.2%），群容量为3000人。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圕人堂微信公众号总用户数7172人。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2023年5月8日检索中国知网，全文中出现“圕人堂”的文献，期刊文献（50条），学位论文（7条，1博士，6硕士）。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34515" y="2501900"/>
            <a:ext cx="852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dirty="0" err="1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圕人堂QQ群的由来</a:t>
            </a:r>
            <a:endParaRPr sz="4800" b="1" dirty="0" err="1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4200" y="3830320"/>
            <a:ext cx="34042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有一种基因叫理想，有一种理想叫圕人堂。我的“理想”来源有许多，这与我自1999年进入高校图书馆工作以来的所见所闻所想相关。</a:t>
            </a:r>
            <a:endParaRPr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090988" y="1543050"/>
            <a:ext cx="401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第一节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梦想</a:t>
            </a:r>
            <a:r>
              <a:rPr lang="en-US" altLang="zh-CN" sz="2400">
                <a:solidFill>
                  <a:schemeClr val="tx1"/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73760" y="918210"/>
            <a:ext cx="10001250" cy="5741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宋晓莉老师《圕人堂QQ群的发展历程及其启示》是首篇明确“以圕人堂QQ群为研究对象”的论文。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en-US" altLang="zh-CN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en-US" altLang="zh-CN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宋晓莉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研究馆员是《圕人堂周讯》编辑团队的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“元老”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之一，从2014年6月开始整理周讯至今。主动承担了编辑团队任务协调工作，先后培养了多名编辑。</a:t>
            </a:r>
            <a:endParaRPr lang="zh-CN" altLang="en-US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朱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蕾《基于交互行为的互联网群组信息主题发现研究》以圕人堂为研究对象的学位论文。</a:t>
            </a:r>
            <a:endParaRPr lang="zh-CN" altLang="en-US" sz="32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10292080" cy="5219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自2014年5月10日建群至今，图谋时不时地做类似“鼓与呼”工作。既是对圕人堂的宣传推广，又是对圕人堂资源与服务的“科学普及”。圕人堂QQ群的成员是动态变化的，每一天都可能有新成员。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在“圕人堂营销”方面絮叨最多,圕人堂中时不时的喋喋不休，只是“面上功夫”，背后还需要做大量工作，试图宣扬理念，获得圕人关注与支持。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en-US" altLang="zh-CN"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endParaRPr lang="zh-CN" altLang="en-US" sz="28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10292080" cy="5219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endParaRPr lang="zh-CN" altLang="en-US" sz="28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en-US" altLang="zh-CN" sz="28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服务体系”运营已进入第10个年头，实际上可以说是没有“经济利益”可言。对于“圕人堂发展经费”，筹集、管理、支出均由图谋经办。因为图谋是经办人，图谋为圕人堂所做工作均是零报酬。圕人堂发展经费专款专用，借助支付宝账号进行管理，产生动态收益（余额宝收益）直接用作圕人堂发展经费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10292080" cy="5219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</a:t>
            </a:r>
            <a:r>
              <a:rPr lang="en-US" altLang="zh-CN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2022年，圕人堂发展经费没有化缘，主要依靠图谋自身的稿酬、讲座劳务、审稿劳务等解决。“圕人堂服务体系”的“社会效益”或许是客观存在的。有系列输出，比如每周一期的《圕人堂周讯》、圕人堂QQ群知识库、科学网圕人堂专题等等。对圕人群体或多或少是有所帮助的。如果是为了盈利，不如干点别的好。关于圕主题网络社群，商业化的经营实际上有人，而且可以说有不少人在实践与探索，不属于我考虑的范畴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9710420" cy="552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当前的工作重心是维持。努力让圕人堂保持一定活跃度，让《圕人堂周讯》保持有一定活力，努力让成员有不同程度的获得感，这样圕人堂便具有存在的价值。圕人堂大窗的“活跃”，有助于小窗交流的“红火”。对于成员来说，更为切实受益的属于成员间小窗交流等“衍生”交流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en-US" altLang="zh-CN" sz="24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</a:t>
            </a:r>
            <a:endParaRPr lang="zh-CN" altLang="en-US" sz="240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64590" y="1137920"/>
            <a:ext cx="9710420" cy="552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人堂的交流，有明线与暗线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明线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是大窗交流，暗线是成员间小窗交流及其它形式的交流。两条线均很重要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人堂还有两个“面”：一“面”是圕人堂群中的成员，另一“面”是群成员之外的圕人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人堂这样的网络社群，主要就是发挥“微价值”或者说“长尾价值”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“圕人堂”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的灵魂是“圕”这个字，意在圕结一切可以圕聚的力量，凝心聚力谋发展。期待的是圕人切实受益！</a:t>
            </a:r>
            <a:endParaRPr lang="zh-CN" altLang="en-US" sz="24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24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737100" y="1221740"/>
            <a:ext cx="6137910" cy="3653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有缘相会圕人堂，圕人圕结话短长。圕人圕情圕主题，怡心怡神怡安祥。谨向圕人堂全体成员，向关心、支持、参与圕人堂的建设与发展的各界人士表示衷心感谢！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85645" y="1137920"/>
            <a:ext cx="2634615" cy="3736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1330" y="5253355"/>
            <a:ext cx="1313815" cy="128651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076450" y="4923155"/>
            <a:ext cx="2590800" cy="467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刘方方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书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357630"/>
            <a:ext cx="9864090" cy="447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2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择要述之有3条：</a:t>
            </a:r>
            <a:endParaRPr lang="zh-CN" altLang="en-US" sz="3200" b="1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sz="32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其一是张厚生先生对我的影响，包括身前身后。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我赞同张先生的学术理念：“跳出图书馆的圈子，借助于公共媒体宣传书苑，向公众推广图书馆和图书利用的方法和知识。我们的社会和民族不仅需要大批科技精英，更需要能够进行信息分析、组织和检索，帮助与支持教学科研，从事知识培养的图书馆学家和图书馆实务工作者，有了他们，文化才得以传承，科技的进步才得以建立在厚实的信息资源的土壤里。”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</a:t>
            </a:r>
            <a:endParaRPr lang="zh-CN" altLang="en-US" sz="32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357630"/>
            <a:ext cx="9864090" cy="447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zh-CN" altLang="en-US" sz="2000" b="1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sz="20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</a:t>
            </a:r>
            <a:r>
              <a:rPr lang="zh-CN" altLang="en-US" sz="20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</a:t>
            </a:r>
            <a:r>
              <a:rPr lang="zh-CN" altLang="en-US" sz="32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其二是网络交流对我的影响，尤其是“图林”网络交流。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单单是写“图谋博客”（主要指博客网及科学网两个平台上的）的时间，自2005年1月28日至今（注：“今”指2014年5月），已9年多了。</a:t>
            </a:r>
            <a:endParaRPr lang="zh-CN" altLang="en-US" sz="320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</a:t>
            </a:r>
            <a:r>
              <a:rPr lang="zh-CN" altLang="en-US" sz="3200" b="1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其三是“高产作者”对我的影响。</a:t>
            </a:r>
            <a:r>
              <a:rPr lang="zh-CN" altLang="en-US" sz="320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“高产作者”这个标签贴在我身上，对于我来讲，学术贡献及社会贡献即使有也极其有限，具有实际意义的只是个人经历及个人财富。写作、投稿乃至赠书等环节的诸多人和事，均对我有不同程度影响。</a:t>
            </a:r>
            <a:endParaRPr lang="zh-CN" altLang="en-US" sz="320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184275"/>
            <a:ext cx="9801860" cy="50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r>
              <a:rPr lang="zh-CN" altLang="en-US" sz="20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</a:t>
            </a:r>
            <a:endParaRPr lang="en-US" altLang="zh-CN" sz="20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3200" b="1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2014年5月10日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圕人堂QQ群创立。 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群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号：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311173426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3200" b="1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3200" b="1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建群</a:t>
            </a:r>
            <a:r>
              <a:rPr lang="zh-CN" altLang="en-US" sz="3200" b="1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目的</a:t>
            </a:r>
            <a:r>
              <a:rPr lang="zh-CN" altLang="en-US" sz="32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为创建者试图推动做点有益图书馆界的</a:t>
            </a:r>
            <a:r>
              <a:rPr lang="zh-CN" altLang="en-US" sz="32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事。</a:t>
            </a:r>
            <a:endParaRPr lang="en-US" altLang="zh-CN" sz="32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dirty="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</a:t>
            </a:r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184275"/>
            <a:ext cx="9801860" cy="50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dirty="0" smtClean="0">
                <a:solidFill>
                  <a:srgbClr val="0070C0"/>
                </a:solidFill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三个促进作用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：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en-US" altLang="zh-CN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1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、促进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“两大阵营”(来自图书馆一线实际工作单位的、来自教学科研单位的)的科研合作，形成更具生命力的科研成果，互利互惠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；</a:t>
            </a:r>
            <a:endParaRPr lang="en-US" altLang="zh-CN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en-US" altLang="zh-CN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2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、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促进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与专业期刊的合作，专业期刊“积极参与与配合”，乃至“引领”，意义重大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；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dirty="0" smtClean="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r>
              <a:rPr lang="en-US" altLang="zh-CN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3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、促进与《图书馆报》等媒体的合作，让更多图书馆人看《图书馆报》。</a:t>
            </a:r>
            <a:endParaRPr lang="en-US" altLang="zh-CN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zh-CN" altLang="en-US" dirty="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</a:t>
            </a:r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42990" y="547370"/>
            <a:ext cx="567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dirty="0" err="1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圕人堂QQ</a:t>
            </a:r>
            <a:r>
              <a:rPr dirty="0" err="1" smtClean="0">
                <a:solidFill>
                  <a:schemeClr val="accent4">
                    <a:lumMod val="50000"/>
                  </a:schemeClr>
                </a:solidFill>
                <a:latin typeface="方正中雅宋简体" panose="02000500000000000000" charset="-122"/>
                <a:ea typeface="方正中雅宋简体" panose="02000500000000000000" charset="-122"/>
              </a:rPr>
              <a:t>群的由来</a:t>
            </a:r>
            <a:endParaRPr lang="zh-CN" dirty="0">
              <a:solidFill>
                <a:schemeClr val="accent4">
                  <a:lumMod val="50000"/>
                </a:schemeClr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4590" y="1184275"/>
            <a:ext cx="9801860" cy="4090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altLang="zh-CN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“圕人”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指图书馆及图书馆学相关人员。它包括图书馆员、图书情报专业教师和学生、图书馆利益相关者（包括政府主管部门、相关资源商、硬件商、平面媒体等等）</a:t>
            </a:r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。</a:t>
            </a:r>
            <a:endParaRPr lang="en-US" altLang="zh-CN" sz="2800" dirty="0" smtClean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endParaRPr lang="en-US" altLang="zh-CN" sz="2800" dirty="0">
              <a:latin typeface="方正中雅宋简体" panose="02000500000000000000" charset="-122"/>
              <a:ea typeface="方正中雅宋简体" panose="020005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这样</a:t>
            </a:r>
            <a:r>
              <a:rPr lang="zh-CN" altLang="en-US" sz="28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的“拓展”并非毫无边界，是基于图书馆事业的现状所做的“调适”。</a:t>
            </a:r>
            <a:endParaRPr lang="zh-CN" altLang="en-US" dirty="0">
              <a:latin typeface="方正中雅宋简体" panose="02000500000000000000" charset="-122"/>
              <a:ea typeface="方正中雅宋简体" panose="02000500000000000000" charset="-122"/>
            </a:endParaRPr>
          </a:p>
          <a:p>
            <a:pPr algn="l"/>
            <a:r>
              <a:rPr lang="zh-CN" altLang="en-US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      </a:t>
            </a:r>
            <a:r>
              <a:rPr lang="en-US" altLang="zh-CN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  </a:t>
            </a:r>
            <a:r>
              <a:rPr lang="en-US" altLang="zh-CN" sz="2400" dirty="0">
                <a:latin typeface="方正中雅宋简体" panose="02000500000000000000" charset="-122"/>
                <a:ea typeface="方正中雅宋简体" panose="02000500000000000000" charset="-122"/>
                <a:sym typeface="+mn-ea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方正中雅宋简体" panose="02000500000000000000" charset="-122"/>
              <a:ea typeface="方正中雅宋简体" panose="02000500000000000000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PP_MARK_KEY" val="acfbae1e-bc60-4f7d-a519-0736d0456b56"/>
  <p:tag name="COMMONDATA" val="eyJoZGlkIjoiYTFiYTRmNzk4ODhkMjk4ZWJjOGUxOTU2YzRhZjA2ZjIifQ=="/>
  <p:tag name="FULLTEXTBEAUTIFYED" val="1"/>
  <p:tag name="commondata" val="eyJoZGlkIjoiYjA1ZWM1Njc4MDRlMTAwMGQ4OGM2MzY4ZWJmOGQxZD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6808</Words>
  <Application>WPS 演示</Application>
  <PresentationFormat>自定义</PresentationFormat>
  <Paragraphs>383</Paragraphs>
  <Slides>46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Segoe UI</vt:lpstr>
      <vt:lpstr>黑体</vt:lpstr>
      <vt:lpstr>方正兰亭黑Pro 简 DemiBold</vt:lpstr>
      <vt:lpstr>方正兰亭黑Pro 简 Light</vt:lpstr>
      <vt:lpstr>方正兰亭黑Pro 简 Medium</vt:lpstr>
      <vt:lpstr>FZLTHProS Regular</vt:lpstr>
      <vt:lpstr>Calibri</vt:lpstr>
      <vt:lpstr>Arial Unicode MS</vt:lpstr>
      <vt:lpstr>楷体</vt:lpstr>
      <vt:lpstr>方正中雅宋简体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dear-deer</dc:creator>
  <cp:lastModifiedBy>云云妞</cp:lastModifiedBy>
  <cp:revision>72</cp:revision>
  <dcterms:created xsi:type="dcterms:W3CDTF">2023-06-19T18:43:00Z</dcterms:created>
  <dcterms:modified xsi:type="dcterms:W3CDTF">2024-08-15T06:18:48Z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D7CDFE7C88A74B1586800737BBC7A68F_13</vt:lpwstr>
  </property>
</Properties>
</file>